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62" r:id="rId2"/>
  </p:sldMasterIdLst>
  <p:sldIdLst>
    <p:sldId id="256" r:id="rId3"/>
    <p:sldId id="320" r:id="rId4"/>
    <p:sldId id="311" r:id="rId5"/>
    <p:sldId id="312" r:id="rId6"/>
    <p:sldId id="313" r:id="rId7"/>
    <p:sldId id="280" r:id="rId8"/>
    <p:sldId id="264" r:id="rId9"/>
    <p:sldId id="318" r:id="rId10"/>
    <p:sldId id="271" r:id="rId11"/>
    <p:sldId id="317" r:id="rId12"/>
    <p:sldId id="270" r:id="rId13"/>
    <p:sldId id="303" r:id="rId14"/>
    <p:sldId id="283" r:id="rId15"/>
    <p:sldId id="306" r:id="rId16"/>
    <p:sldId id="274" r:id="rId17"/>
    <p:sldId id="272" r:id="rId18"/>
    <p:sldId id="275" r:id="rId19"/>
    <p:sldId id="286" r:id="rId20"/>
    <p:sldId id="287" r:id="rId21"/>
    <p:sldId id="288" r:id="rId22"/>
    <p:sldId id="308" r:id="rId23"/>
    <p:sldId id="309" r:id="rId24"/>
    <p:sldId id="310" r:id="rId25"/>
    <p:sldId id="290" r:id="rId26"/>
    <p:sldId id="278" r:id="rId27"/>
    <p:sldId id="314" r:id="rId28"/>
    <p:sldId id="315" r:id="rId29"/>
    <p:sldId id="279" r:id="rId30"/>
    <p:sldId id="301" r:id="rId31"/>
    <p:sldId id="299" r:id="rId32"/>
    <p:sldId id="302" r:id="rId33"/>
    <p:sldId id="300" r:id="rId34"/>
    <p:sldId id="305" r:id="rId35"/>
    <p:sldId id="304" r:id="rId36"/>
    <p:sldId id="307" r:id="rId37"/>
    <p:sldId id="262" r:id="rId38"/>
    <p:sldId id="285" r:id="rId39"/>
    <p:sldId id="316" r:id="rId40"/>
    <p:sldId id="292" r:id="rId41"/>
    <p:sldId id="294" r:id="rId42"/>
    <p:sldId id="296" r:id="rId43"/>
    <p:sldId id="297" r:id="rId44"/>
    <p:sldId id="295" r:id="rId45"/>
    <p:sldId id="319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 autoAdjust="0"/>
    <p:restoredTop sz="94660"/>
  </p:normalViewPr>
  <p:slideViewPr>
    <p:cSldViewPr snapToGrid="0">
      <p:cViewPr varScale="1">
        <p:scale>
          <a:sx n="81" d="100"/>
          <a:sy n="81" d="100"/>
        </p:scale>
        <p:origin x="9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41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506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79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997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833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025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079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896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836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07A31-8A2D-4C08-A717-4921674BB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479C5-793C-4D7A-8F89-4FE0EB228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B5D43-C9CF-47A4-BECE-8E72EBA3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C5834-9FE0-4736-9803-4E6669BA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93946-DCFC-4AE1-A07B-2939667E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332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6426-22AC-4F52-9210-BE6EA284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2F234-30E3-46B8-B087-0F188EE39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12C34-7281-4D39-8F9F-4424B143B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3EBDE-13F4-4895-ABE0-DDA7A7D4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6D61B-D4CD-4093-B377-BB44504D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07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898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D700-1C64-4362-9645-85375B01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43B3B-8552-4218-9C82-333E74F5B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F1CE7-5961-41DE-8944-CFC7AA2C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616FB-246E-45F7-97D8-7B85F855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85591-E6EA-403F-AD82-DCC6AA74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388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870D-6E19-4505-ABC7-546E25EB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F0B4-B231-4634-8326-6D07A7571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39F68-0B57-4BA1-8827-ED5CD96D1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D99F4-46DD-4A32-8ABB-94F542D3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3B058-9341-4BA8-95D1-61AB30DD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19D22-3360-4476-8023-073F6CB8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6075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975F-7053-4044-9D6E-BD396375D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CB54C-AEBC-494A-882A-B6194F69E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6EC12-3DCC-4CDF-9804-8C4146B13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35BAC-16AE-4EF7-B587-C0A8519EA4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DD3B8-A4F1-447C-8E25-A1C32CF52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015D15-0D18-49E3-B5AC-EC54E631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F75B4C-4956-475B-BADF-AF90D6B09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5F1B5-63D3-477B-AE2F-9BE78C01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870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9FF82-DF3B-4360-A4C7-E9562AB4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0DEA0-8072-4F16-9650-2DD2FB8BE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F3E47-751B-4947-9042-F8610A5C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58AA5-3843-48D0-B66D-0608096F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306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37E2F-9337-4088-96C2-74416F0C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AB7FA-FD4B-4B66-9DEE-1AB6AA4C4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0E513-0454-4436-A066-43A4F46B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323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0E20-A97F-49F5-AB15-B9A282E7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7F00-F1BE-49AD-88CC-4E8E26F8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9CD35-8873-45AF-83E4-FFD3962AB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04DE5-9C11-4ED6-BA4A-5D5568F78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47817-D3BE-4030-95ED-6F0B7B75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80519-547D-41DA-B576-D3E97FDA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383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2D2B-C3C1-4265-A707-33453685A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5619C-3FBB-4EDC-9CF9-BB031E708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F35F2-EC3B-4851-8355-01423B262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B17A5-446E-4E96-A737-5A63BF26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64423-8482-4AC3-B122-2FE5E616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EB2B6-4B59-4EFF-838C-7FB16BAB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932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12DE-E2CC-4106-8E68-1E06D5EB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53B95-FB5D-49F9-836C-1DCFB9C90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1C86C-2595-4863-A47C-A467FCB3A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4AE84-229D-42B6-9197-99B68F16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D2D96-405A-4975-91A4-09232335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000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8EEB4B-BA89-40A7-9393-3DB84BC42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50AC9-3B43-40C3-AC5E-28985D475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FE54C-DC9E-4AA5-ADE1-083DE995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6C11F-CC83-4C51-8728-7D70D963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CCBBA-B873-418F-B7B6-CC00CF82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78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81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10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09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64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76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12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8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37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37CE7-D178-4BF1-B4BD-C3497EF5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B4CD8-097D-48EF-8843-FAC7F10CE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6D495-ED50-46BB-A05A-A24CB1D86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62D1A-3161-4822-9C92-475760110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6163D-8DEE-4F08-8259-B38A26E10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92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png"/><Relationship Id="rId7" Type="http://schemas.openxmlformats.org/officeDocument/2006/relationships/image" Target="../media/image57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ademia.edu/4425386/A_Brief_Introduction_to_Linear_Algebra_and_Quantum_Mechanics_for_Quantum_Computation" TargetMode="External"/><Relationship Id="rId2" Type="http://schemas.openxmlformats.org/officeDocument/2006/relationships/hyperlink" Target="http://www.wikipedia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qudev.phys.ethz.ch/static/content/courses/QSIT08/QSIT08_V03_2page.pdf" TargetMode="External"/><Relationship Id="rId4" Type="http://schemas.openxmlformats.org/officeDocument/2006/relationships/hyperlink" Target="https://cse.iitkgp.ac.in/~goutam/quantumComputing/lect4part.pdf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171303" y="2403697"/>
            <a:ext cx="984939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Application of Linear Algebra in Quantum Computing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FE8A5-A57A-4DFD-8016-5A11F4277AC1}"/>
              </a:ext>
            </a:extLst>
          </p:cNvPr>
          <p:cNvSpPr txBox="1"/>
          <p:nvPr/>
        </p:nvSpPr>
        <p:spPr>
          <a:xfrm>
            <a:off x="3255484" y="5122895"/>
            <a:ext cx="531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Tanvi </a:t>
            </a:r>
            <a:r>
              <a:rPr lang="en-US" sz="2400" dirty="0" err="1">
                <a:latin typeface="Baskerville Old Face" panose="02020602080505020303" pitchFamily="18" charset="0"/>
              </a:rPr>
              <a:t>Penumudy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</a:p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(E18CSE187)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359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085220" y="665636"/>
            <a:ext cx="597552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Non-Determinism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Attempt at 3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rd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Postulate of Quantum Mechanics</a:t>
            </a: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US" sz="28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D811E-6A06-4070-B33D-F38FF52BCF56}"/>
              </a:ext>
            </a:extLst>
          </p:cNvPr>
          <p:cNvSpPr/>
          <p:nvPr/>
        </p:nvSpPr>
        <p:spPr>
          <a:xfrm>
            <a:off x="930529" y="1936061"/>
            <a:ext cx="10758708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Unlike classical physics, measurement in quantum mechanics is not deterministic. Even if we have the complete knowledge of a system, we can at most predict the probability of a certain outcome from a set of possible outcomes.</a:t>
            </a: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</a:t>
            </a: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079BD-4954-4FFA-AD27-41179221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5" t="51547" r="36288" b="37652"/>
          <a:stretch/>
        </p:blipFill>
        <p:spPr>
          <a:xfrm>
            <a:off x="1344849" y="3146738"/>
            <a:ext cx="5548023" cy="970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B43AC-5AAC-4D6A-81AC-F95584ED9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5" t="61698" r="36288" b="27501"/>
          <a:stretch/>
        </p:blipFill>
        <p:spPr>
          <a:xfrm>
            <a:off x="1298972" y="4179593"/>
            <a:ext cx="5548023" cy="970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82ACF-CEA9-4B4C-B9CE-DB5673C0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5" t="72196" r="36288" b="15876"/>
          <a:stretch/>
        </p:blipFill>
        <p:spPr>
          <a:xfrm>
            <a:off x="1298972" y="5212448"/>
            <a:ext cx="5548023" cy="1072261"/>
          </a:xfrm>
          <a:prstGeom prst="rect">
            <a:avLst/>
          </a:prstGeom>
        </p:spPr>
      </p:pic>
      <p:pic>
        <p:nvPicPr>
          <p:cNvPr id="1028" name="Picture 4" descr="Basically Quantum Mechanics if I Tell You What Happens It Won't Happen  Heisenberg Review!!!👏👏 | Quantum Mechanics Meme on ME.ME">
            <a:extLst>
              <a:ext uri="{FF2B5EF4-FFF2-40B4-BE49-F238E27FC236}">
                <a16:creationId xmlns:a16="http://schemas.microsoft.com/office/drawing/2014/main" id="{3DA182E0-246A-4BA1-893F-9A7D26ECF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01"/>
          <a:stretch/>
        </p:blipFill>
        <p:spPr bwMode="auto">
          <a:xfrm>
            <a:off x="7307191" y="3337586"/>
            <a:ext cx="3731598" cy="26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057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062899" y="806913"/>
            <a:ext cx="488603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Postulate 3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of Quantum Mechanics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C46057-C6B6-49E2-A5F7-021D34ECA48B}"/>
              </a:ext>
            </a:extLst>
          </p:cNvPr>
          <p:cNvSpPr/>
          <p:nvPr/>
        </p:nvSpPr>
        <p:spPr>
          <a:xfrm>
            <a:off x="1062899" y="2256413"/>
            <a:ext cx="10598058" cy="33855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postulate states that a quantum system stays in a superposition when it is not observed.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When a measurement is done, it immediately collapses to one of its eigenstates.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Hence, we can never observe what the original superposition of the system was. We merely observe the state after it collapses.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inherent ambiguity provides an excellent security in Quantum Cryptography.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*Eigenstate (physics) is a dynamic quantum mechanical state whose wave function is an eigenvector that corresponds to a physical quantity.</a:t>
            </a:r>
          </a:p>
        </p:txBody>
      </p:sp>
    </p:spTree>
    <p:extLst>
      <p:ext uri="{BB962C8B-B14F-4D97-AF65-F5344CB8AC3E}">
        <p14:creationId xmlns:p14="http://schemas.microsoft.com/office/powerpoint/2010/main" val="258460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50149" y="1492167"/>
            <a:ext cx="9853975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Imagine to have 500 qubits, then 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complex coefficients describe their state.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How to store this state?</a:t>
            </a:r>
          </a:p>
          <a:p>
            <a:pPr marL="342900" indent="-342900">
              <a:buFontTx/>
              <a:buChar char="-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is larger than the number of atoms in the universe.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It is impossible in classical bits.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is also why it is hard to simulate quantum systems on classical computers.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computer would be much more efficient than a classical computer at simulating quantum systems.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Superposition and Entanglement are what give quantum computers the ability to process so much more information so much faster.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11708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0" y="801099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Sign Basis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331699" y="2018206"/>
            <a:ext cx="615043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and       are called the bit basis. However, they aren’t the only possible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We can have infinitely many orthonormal basis for a given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Another basis, called the sign basis is denoted as         and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0502D1-7A78-44DF-B493-22856F7F9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81" t="39320" r="47653" b="48824"/>
          <a:stretch/>
        </p:blipFill>
        <p:spPr>
          <a:xfrm>
            <a:off x="3220150" y="4939194"/>
            <a:ext cx="2519264" cy="984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F02CC1-1EB5-4130-9106-BFBA90A1C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81" t="51177" r="47653" b="22721"/>
          <a:stretch/>
        </p:blipFill>
        <p:spPr>
          <a:xfrm>
            <a:off x="7986202" y="1870456"/>
            <a:ext cx="3016366" cy="2595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28D92-F23A-4516-9E7A-1FA7CF954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20" t="35238" r="40766" b="60680"/>
          <a:stretch/>
        </p:blipFill>
        <p:spPr>
          <a:xfrm>
            <a:off x="6671389" y="3881550"/>
            <a:ext cx="471397" cy="336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91508-E778-426C-823C-436B69BEB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03" t="35238" r="33724" b="58754"/>
          <a:stretch/>
        </p:blipFill>
        <p:spPr>
          <a:xfrm>
            <a:off x="2123088" y="4218263"/>
            <a:ext cx="639862" cy="4945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F8C3DE-8783-43AA-9BBB-609A4D1A4599}"/>
              </a:ext>
            </a:extLst>
          </p:cNvPr>
          <p:cNvSpPr txBox="1"/>
          <p:nvPr/>
        </p:nvSpPr>
        <p:spPr>
          <a:xfrm>
            <a:off x="7634685" y="4712786"/>
            <a:ext cx="37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Geometrical Representation of Basis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A52A2-7FA1-497D-BFB1-2081C06FE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4" t="42637" r="67138" b="52804"/>
          <a:stretch/>
        </p:blipFill>
        <p:spPr>
          <a:xfrm>
            <a:off x="1733419" y="2080836"/>
            <a:ext cx="323274" cy="2851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990CBF-DBB7-4202-BF16-11AD530889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39" t="42559" r="35909" b="52054"/>
          <a:stretch/>
        </p:blipFill>
        <p:spPr>
          <a:xfrm>
            <a:off x="2628227" y="2080204"/>
            <a:ext cx="269445" cy="3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76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E90DD0AD-3B04-4F55-AD6A-10BACD2EF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191"/>
          <a:stretch/>
        </p:blipFill>
        <p:spPr bwMode="auto">
          <a:xfrm>
            <a:off x="1604947" y="787893"/>
            <a:ext cx="8587933" cy="397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A2DEFBA8-ABF5-4180-AB7C-AA1E86F64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72845" b="15156"/>
          <a:stretch/>
        </p:blipFill>
        <p:spPr bwMode="auto">
          <a:xfrm>
            <a:off x="2630078" y="5428355"/>
            <a:ext cx="5207672" cy="74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5D4C4F20-8D09-4404-9287-8D41ACCB0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64087" b="27155"/>
          <a:stretch/>
        </p:blipFill>
        <p:spPr bwMode="auto">
          <a:xfrm>
            <a:off x="1688969" y="4883084"/>
            <a:ext cx="5207672" cy="54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78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365821" y="812887"/>
            <a:ext cx="8724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Space in Quantum Computing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5" y="2213585"/>
            <a:ext cx="9426752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Vector Space consists of Quantum States (Vectors) –                      together with a set of Scalars </a:t>
            </a: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– a, b, c (belonging to Complex Numbers). It is closed under two operations:</a:t>
            </a:r>
          </a:p>
          <a:p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I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Addition</a:t>
            </a:r>
          </a:p>
          <a:p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Scalar Multiplication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1B2B51-39B3-49D9-AA32-BC2F27C85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48" t="44626" r="42230" b="50000"/>
          <a:stretch/>
        </p:blipFill>
        <p:spPr>
          <a:xfrm>
            <a:off x="6532017" y="2246996"/>
            <a:ext cx="1222311" cy="3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91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7256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Addition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74245" y="1831030"/>
            <a:ext cx="9426752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Closure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Commutative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Associative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Additive Identity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Additive Inverse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DAC925-224D-4D7D-8E7B-8A9D91494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79" t="26699" r="46429" b="65229"/>
          <a:stretch/>
        </p:blipFill>
        <p:spPr>
          <a:xfrm>
            <a:off x="1891003" y="2192902"/>
            <a:ext cx="2388637" cy="5535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94A1F0-4900-45F8-AB55-336B40AEE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4" t="41224" r="45586" b="51792"/>
          <a:stretch/>
        </p:blipFill>
        <p:spPr>
          <a:xfrm>
            <a:off x="2020468" y="3216617"/>
            <a:ext cx="2723657" cy="4789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649341D-B7D2-4BB6-A085-64A3EFBAB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55" t="48913" r="35445" b="43016"/>
          <a:stretch/>
        </p:blipFill>
        <p:spPr>
          <a:xfrm>
            <a:off x="2051663" y="4030067"/>
            <a:ext cx="4791486" cy="5535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FD162B-5150-4BE6-BDCC-E421922019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87" t="63129" r="41990" b="29887"/>
          <a:stretch/>
        </p:blipFill>
        <p:spPr>
          <a:xfrm>
            <a:off x="2020468" y="4991414"/>
            <a:ext cx="3380007" cy="4789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1ED42DC-456C-407A-8725-9DABA57FE3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15" t="81089" r="46216" b="10581"/>
          <a:stretch/>
        </p:blipFill>
        <p:spPr>
          <a:xfrm>
            <a:off x="2098106" y="5946600"/>
            <a:ext cx="2349300" cy="57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36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596027" y="766430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Scalar Multiplication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5" y="1837024"/>
            <a:ext cx="9426752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Closure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Distributive w.r.t Vector Addition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Distributive w.r.t  Scalar Addition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Associative w.r.t Ordinary Scalar Multiplication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Multiplication with Scalars 0 and 1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BC9D1A-5FD6-4393-B3FD-B7336BC3D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83" t="29796" r="50000" b="63673"/>
          <a:stretch/>
        </p:blipFill>
        <p:spPr>
          <a:xfrm>
            <a:off x="2205134" y="2248538"/>
            <a:ext cx="1477347" cy="4478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AC9FE3-13E2-40A7-9EFD-E131DE6F6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83" t="41904" r="41454" b="50001"/>
          <a:stretch/>
        </p:blipFill>
        <p:spPr>
          <a:xfrm>
            <a:off x="2202020" y="3191266"/>
            <a:ext cx="3433665" cy="5551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51AC4F-5211-41EC-821C-6CB86C066F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12" t="54966" r="42143" b="38504"/>
          <a:stretch/>
        </p:blipFill>
        <p:spPr>
          <a:xfrm>
            <a:off x="2160367" y="4159065"/>
            <a:ext cx="3321698" cy="4478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01D457-0706-44CD-848C-D8DDD369E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86" t="67891" r="46097" b="25578"/>
          <a:stretch/>
        </p:blipFill>
        <p:spPr>
          <a:xfrm>
            <a:off x="2202020" y="5018448"/>
            <a:ext cx="2391747" cy="4478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A2406D0-324F-4B1F-8DE4-E576F5C3CC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25" t="80730" r="42908" b="12740"/>
          <a:stretch/>
        </p:blipFill>
        <p:spPr>
          <a:xfrm>
            <a:off x="2244342" y="5952381"/>
            <a:ext cx="3153747" cy="44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14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879812" y="551323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Basis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Linear Combination of Quantum States                     is in the form of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State        is said to be linearly independent of the set of Quantum States                    ,     if it cannot be written as a Linear Combination of them.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If every Quantum State can be written as a Linear Combination of this set, then the collection of Quantum States said to Span the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set of Linearly Independent Quantum States that span the space is called a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22B1B2-0335-49B5-AA94-2CCCC39C0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93" t="28435" r="47730" b="65987"/>
          <a:stretch/>
        </p:blipFill>
        <p:spPr>
          <a:xfrm>
            <a:off x="5309119" y="1837024"/>
            <a:ext cx="1285986" cy="454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368B05-A966-4CCB-94D5-3D8D8E661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45" t="35395" r="47653" b="59228"/>
          <a:stretch/>
        </p:blipFill>
        <p:spPr>
          <a:xfrm>
            <a:off x="8341567" y="1837023"/>
            <a:ext cx="2480133" cy="454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F3DBFE-6F82-4768-BD7C-E34845B4E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89" t="43402" r="66828" b="52381"/>
          <a:stretch/>
        </p:blipFill>
        <p:spPr>
          <a:xfrm>
            <a:off x="3107096" y="2768780"/>
            <a:ext cx="401216" cy="383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BF733-DF18-4275-9B3E-01A2874C1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93" t="28435" r="47730" b="65987"/>
          <a:stretch/>
        </p:blipFill>
        <p:spPr>
          <a:xfrm>
            <a:off x="9797081" y="2768780"/>
            <a:ext cx="1285986" cy="45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19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0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 inner product is a function which takes two Quantum States as input and gives a Complex Number as output.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Dual (or Complex Conjugate) of any Quantum State        (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ket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notation – column vector) is       (bra notation – row vector)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inner product of two Quantum States                 is written as            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4150C-B758-4F06-BF14-8DEF76F23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17" t="39703" r="42173" b="56512"/>
          <a:stretch/>
        </p:blipFill>
        <p:spPr>
          <a:xfrm>
            <a:off x="7085996" y="2807114"/>
            <a:ext cx="434477" cy="383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64A67-B18D-4763-B47F-1BA01005E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71" t="38503" r="37226" b="56735"/>
          <a:stretch/>
        </p:blipFill>
        <p:spPr>
          <a:xfrm>
            <a:off x="10857584" y="2705499"/>
            <a:ext cx="544455" cy="485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956772-D064-489C-92AB-551C3AEF1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24" t="44465" r="49184" b="50365"/>
          <a:stretch/>
        </p:blipFill>
        <p:spPr>
          <a:xfrm>
            <a:off x="2067727" y="3604954"/>
            <a:ext cx="2295883" cy="5521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2A3B6-6C71-4A3B-B811-D71B0EC1A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1" t="62993" r="41301" b="16902"/>
          <a:stretch/>
        </p:blipFill>
        <p:spPr>
          <a:xfrm>
            <a:off x="1874298" y="4800758"/>
            <a:ext cx="4753935" cy="17259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7B69A6-9FAA-45D6-95FA-93715901E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1" t="62993" r="41301" b="30784"/>
          <a:stretch/>
        </p:blipFill>
        <p:spPr>
          <a:xfrm>
            <a:off x="581360" y="4794712"/>
            <a:ext cx="4753935" cy="534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787C24-0186-4330-B92E-AE63445579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93" t="52414" r="48179" b="41298"/>
          <a:stretch/>
        </p:blipFill>
        <p:spPr>
          <a:xfrm>
            <a:off x="5573874" y="4184449"/>
            <a:ext cx="1054359" cy="523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31F7DA-96FB-4454-BCA8-5750D0A763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83" t="51986" r="36395" b="41190"/>
          <a:stretch/>
        </p:blipFill>
        <p:spPr>
          <a:xfrm>
            <a:off x="7843646" y="4091197"/>
            <a:ext cx="780480" cy="7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3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5546EE-3C0A-4EC1-A097-63D8EB50BA8B}"/>
              </a:ext>
            </a:extLst>
          </p:cNvPr>
          <p:cNvSpPr txBox="1"/>
          <p:nvPr/>
        </p:nvSpPr>
        <p:spPr>
          <a:xfrm>
            <a:off x="965329" y="857631"/>
            <a:ext cx="5130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 LT Pro Light" panose="020B0304020202020204" pitchFamily="34" charset="0"/>
              </a:rPr>
              <a:t>Contents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F15609-1AFE-4349-A4A3-6A79FA92D0E3}"/>
              </a:ext>
            </a:extLst>
          </p:cNvPr>
          <p:cNvSpPr/>
          <p:nvPr/>
        </p:nvSpPr>
        <p:spPr>
          <a:xfrm>
            <a:off x="1026052" y="1841108"/>
            <a:ext cx="10625180" cy="1037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Introduction to Quantum Computing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Superposition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Qubits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Non-Determinism (3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rd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Postulate)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Algebra Notations of Quantum Computing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Pauli Matrices, Pauli Transformations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Bloch Sphere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Entanglement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1B7D4C-5006-4999-9EF6-47D34F042DF7}"/>
              </a:ext>
            </a:extLst>
          </p:cNvPr>
          <p:cNvSpPr/>
          <p:nvPr/>
        </p:nvSpPr>
        <p:spPr>
          <a:xfrm>
            <a:off x="7249212" y="1841108"/>
            <a:ext cx="3916736" cy="94487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Hilbert Space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Unitary Transformations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Observables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Hermitian Operator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1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st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Postulate, 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nd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Postulate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Problems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34811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533063" y="5801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Vector Space with an Inner Product is called Inner Product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has an inner product defined by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where,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89C8FD-CF5F-44D3-80F2-F33A4F57B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t="40952" r="91429" b="52925"/>
          <a:stretch/>
        </p:blipFill>
        <p:spPr>
          <a:xfrm>
            <a:off x="1144556" y="2461638"/>
            <a:ext cx="438730" cy="543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41B472-4175-424B-925D-3EE673B00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4" t="50000" r="59132" b="30702"/>
          <a:stretch/>
        </p:blipFill>
        <p:spPr>
          <a:xfrm>
            <a:off x="1144556" y="2997153"/>
            <a:ext cx="4310743" cy="1575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ED40E-81EC-4DC7-B19D-DB7089977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49" t="66681" r="74072" b="14021"/>
          <a:stretch/>
        </p:blipFill>
        <p:spPr>
          <a:xfrm>
            <a:off x="2453688" y="4665221"/>
            <a:ext cx="1259632" cy="1612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6AAFD-9DD6-4788-864F-AADFF0894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17" t="66681" r="59924" b="14021"/>
          <a:stretch/>
        </p:blipFill>
        <p:spPr>
          <a:xfrm>
            <a:off x="4290027" y="4665221"/>
            <a:ext cx="1583543" cy="16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31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Outer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6DE08-C67E-4D43-A282-EF3FE4F50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76" t="53468" r="27727" b="37104"/>
          <a:stretch/>
        </p:blipFill>
        <p:spPr>
          <a:xfrm>
            <a:off x="880323" y="2189384"/>
            <a:ext cx="5754255" cy="646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3AD102-6D82-4AAE-8846-F16B734D3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31" t="64512" r="29848" b="27811"/>
          <a:stretch/>
        </p:blipFill>
        <p:spPr>
          <a:xfrm>
            <a:off x="954215" y="2821708"/>
            <a:ext cx="5440218" cy="526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A905E8-161E-40E9-A3EE-EB6A1FE32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31" t="71951" r="53446" b="20787"/>
          <a:stretch/>
        </p:blipFill>
        <p:spPr>
          <a:xfrm>
            <a:off x="6326318" y="2850152"/>
            <a:ext cx="2563090" cy="4980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C297CE-6932-4429-8E9A-1F3E10E36F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25" t="29899" r="23636" b="24103"/>
          <a:stretch/>
        </p:blipFill>
        <p:spPr>
          <a:xfrm>
            <a:off x="954215" y="3468254"/>
            <a:ext cx="6576291" cy="31544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D1C609-F4F1-4960-8E77-7DC8058EEE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10" t="44062" r="30024" b="49999"/>
          <a:stretch/>
        </p:blipFill>
        <p:spPr>
          <a:xfrm>
            <a:off x="880323" y="1634937"/>
            <a:ext cx="6093831" cy="52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98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Outer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447D50-CDA7-4E36-87B6-C09DB1C6E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8" t="49024" r="24394" b="35892"/>
          <a:stretch/>
        </p:blipFill>
        <p:spPr>
          <a:xfrm>
            <a:off x="1209516" y="2309005"/>
            <a:ext cx="6557818" cy="10344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7BAF93-82A8-4F95-93B2-4B9446890498}"/>
              </a:ext>
            </a:extLst>
          </p:cNvPr>
          <p:cNvSpPr/>
          <p:nvPr/>
        </p:nvSpPr>
        <p:spPr>
          <a:xfrm>
            <a:off x="1067475" y="1831800"/>
            <a:ext cx="9426752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1-Bit Transformation (linear combination of the outer products of vectors)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Property of Outer Product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5580D-2FA4-4F6E-8A94-B7BEE3F64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42" t="44185" r="34466" b="40732"/>
          <a:stretch/>
        </p:blipFill>
        <p:spPr>
          <a:xfrm>
            <a:off x="1313895" y="3842786"/>
            <a:ext cx="3790765" cy="103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91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A2D0D02-C773-4035-A4DB-F243AB80E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0" b="38858"/>
          <a:stretch/>
        </p:blipFill>
        <p:spPr bwMode="auto">
          <a:xfrm>
            <a:off x="1007217" y="2097770"/>
            <a:ext cx="5819159" cy="392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15DDF6-4AA8-4AE9-825A-3CD39DB19600}"/>
              </a:ext>
            </a:extLst>
          </p:cNvPr>
          <p:cNvSpPr/>
          <p:nvPr/>
        </p:nvSpPr>
        <p:spPr>
          <a:xfrm>
            <a:off x="1218030" y="1034829"/>
            <a:ext cx="1006662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Optimization of Quantum State Expressions plays a crucial role in Quantum Computation and Quantum Information Processing.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FE277F8E-5DF3-4972-835A-B3E4C3029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86" r="4010" b="3874"/>
          <a:stretch/>
        </p:blipFill>
        <p:spPr bwMode="auto">
          <a:xfrm>
            <a:off x="5465493" y="3667985"/>
            <a:ext cx="5819159" cy="22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B06C999A-E21C-40F5-9332-55322DC673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85" b="66375"/>
          <a:stretch/>
        </p:blipFill>
        <p:spPr>
          <a:xfrm>
            <a:off x="686894" y="2254598"/>
            <a:ext cx="887383" cy="49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31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95760" y="5801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Orthonormal 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 of any Quantum State with itself gives a non-negative number – its square root of is real which is called norm. (Also termed as Vector Length)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State with Norm 1 (Unit Vector) is said to be Normalized.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Two Quantum States with Inner Product zero are said to be Orthogonal.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Mutual Collection of Orthogonal Normalized Quantum States is called an Orthonormal Set.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1D88E-AAA5-490F-980C-DBAA7241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17" t="32518" r="49031" b="59864"/>
          <a:stretch/>
        </p:blipFill>
        <p:spPr>
          <a:xfrm>
            <a:off x="1856793" y="2486191"/>
            <a:ext cx="2183363" cy="675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7D402F-18B1-44CC-8E3F-CAFCCF2DD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88" t="56054" r="50001" b="36327"/>
          <a:stretch/>
        </p:blipFill>
        <p:spPr>
          <a:xfrm>
            <a:off x="1757264" y="4034051"/>
            <a:ext cx="1704393" cy="618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CD9C25-5DD6-4718-9B11-A6D7F6BA0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81" t="71973" r="40077" b="17705"/>
          <a:stretch/>
        </p:blipFill>
        <p:spPr>
          <a:xfrm>
            <a:off x="1757264" y="5024763"/>
            <a:ext cx="5016760" cy="9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9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66189" y="822014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64914" y="2041792"/>
            <a:ext cx="9426752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Matrices are named after the physicist Wolfgang Pauli.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These are a set of 2 x 2 complex matrices which are Hermitian and Unitary.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914C1-C21F-4762-A6FA-8103A360C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8" t="42585" r="64260" b="46140"/>
          <a:stretch/>
        </p:blipFill>
        <p:spPr>
          <a:xfrm>
            <a:off x="1628147" y="3065576"/>
            <a:ext cx="1740204" cy="912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7A1E62-74AF-4594-BE78-23C933AC5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13" t="42585" r="44737" b="48004"/>
          <a:stretch/>
        </p:blipFill>
        <p:spPr>
          <a:xfrm>
            <a:off x="1507481" y="3857863"/>
            <a:ext cx="2787500" cy="78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75FCC-95EA-4614-80CF-862878783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8" t="51860" r="58138" b="38912"/>
          <a:stretch/>
        </p:blipFill>
        <p:spPr>
          <a:xfrm>
            <a:off x="1628147" y="4831872"/>
            <a:ext cx="2761855" cy="787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041D2B-B4D1-4FB0-BC2A-992CB6DAE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39" t="51888" r="37628" b="38912"/>
          <a:stretch/>
        </p:blipFill>
        <p:spPr>
          <a:xfrm>
            <a:off x="1628147" y="5649631"/>
            <a:ext cx="2940150" cy="7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58212" y="822014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Eigenvalues of 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FF338-40B3-4E64-988D-9D43B7347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04" t="41925" r="32423" b="16426"/>
          <a:stretch/>
        </p:blipFill>
        <p:spPr>
          <a:xfrm>
            <a:off x="1272616" y="2149309"/>
            <a:ext cx="5728884" cy="350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56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58212" y="822014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Eigenvectors of 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DB983-F4E1-45AA-A14A-782B776CE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18" t="30928" r="33350" b="24948"/>
          <a:stretch/>
        </p:blipFill>
        <p:spPr>
          <a:xfrm>
            <a:off x="1140642" y="1951348"/>
            <a:ext cx="5159193" cy="3393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6878F1-019A-4838-AE9D-C544FBEEAC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5" t="44123" r="30180" b="45980"/>
          <a:stretch/>
        </p:blipFill>
        <p:spPr>
          <a:xfrm>
            <a:off x="6096000" y="2837468"/>
            <a:ext cx="4977352" cy="678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1528C-4394-49A2-9020-8A5A9BFF9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5" t="53230" r="51944" b="36495"/>
          <a:stretch/>
        </p:blipFill>
        <p:spPr>
          <a:xfrm>
            <a:off x="7041821" y="3176833"/>
            <a:ext cx="876693" cy="7046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A890BA-6F67-4C09-A397-31CC5F83CFA6}"/>
              </a:ext>
            </a:extLst>
          </p:cNvPr>
          <p:cNvSpPr/>
          <p:nvPr/>
        </p:nvSpPr>
        <p:spPr>
          <a:xfrm>
            <a:off x="1140642" y="5523232"/>
            <a:ext cx="94267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Similarly, Eigenvectors can be computed for the remaining Pauli Matrices – X, Z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90079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61753" y="665609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Properties of Pauli 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13A09-6C82-491E-AE2E-070AC231C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9" t="23692" r="44464" b="68282"/>
          <a:stretch/>
        </p:blipFill>
        <p:spPr>
          <a:xfrm>
            <a:off x="1614196" y="1686495"/>
            <a:ext cx="4955194" cy="707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B2628-B697-4502-B5D8-1032C7571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6" t="32412" r="64491" b="63536"/>
          <a:stretch/>
        </p:blipFill>
        <p:spPr>
          <a:xfrm>
            <a:off x="1614196" y="2518867"/>
            <a:ext cx="1692459" cy="345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A489F7-4A08-4106-8D06-2B3471833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31" t="36464" r="65791" b="58502"/>
          <a:stretch/>
        </p:blipFill>
        <p:spPr>
          <a:xfrm>
            <a:off x="1581859" y="3113073"/>
            <a:ext cx="1641913" cy="456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75B76-94A7-4046-A310-59DF7B85E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4" t="50279" r="47653" b="22374"/>
          <a:stretch/>
        </p:blipFill>
        <p:spPr>
          <a:xfrm>
            <a:off x="4646645" y="4280575"/>
            <a:ext cx="4050404" cy="20821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D066EF-2370-4E6F-BCE5-E988DA0312CB}"/>
              </a:ext>
            </a:extLst>
          </p:cNvPr>
          <p:cNvSpPr/>
          <p:nvPr/>
        </p:nvSpPr>
        <p:spPr>
          <a:xfrm>
            <a:off x="1194785" y="1919030"/>
            <a:ext cx="9426752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Each Pauli Matrix has eigenvalues +1 and -1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Normalised Eigenvectors are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31418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06646" y="701119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Transformations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AE979B-97D7-4E17-BB30-B17D0D8294B7}"/>
              </a:ext>
            </a:extLst>
          </p:cNvPr>
          <p:cNvSpPr/>
          <p:nvPr/>
        </p:nvSpPr>
        <p:spPr>
          <a:xfrm>
            <a:off x="1142052" y="1634727"/>
            <a:ext cx="9426752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Pauli-X gate is the quantum equivalent of NOT gate. It maps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Pauli-Y gate maps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Pauli-Z gate leaves the basis state        unchanged and maps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7F60A1-8BBA-4F88-AA34-78227E88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42" t="43624" r="62437" b="51845"/>
          <a:stretch/>
        </p:blipFill>
        <p:spPr>
          <a:xfrm>
            <a:off x="8182664" y="1946429"/>
            <a:ext cx="2762117" cy="388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3E31F-753D-418E-9086-552328C27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27" t="26926" r="55801" b="67638"/>
          <a:stretch/>
        </p:blipFill>
        <p:spPr>
          <a:xfrm>
            <a:off x="3938319" y="3437186"/>
            <a:ext cx="3345599" cy="469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A5FA55-F377-406E-8C31-B5E552702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27" t="26926" r="74756" b="67519"/>
          <a:stretch/>
        </p:blipFill>
        <p:spPr>
          <a:xfrm>
            <a:off x="5321076" y="4880449"/>
            <a:ext cx="488618" cy="5420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8FC79-65BB-49BF-B5BA-04015EAA5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61" t="36504" r="78301" b="59612"/>
          <a:stretch/>
        </p:blipFill>
        <p:spPr>
          <a:xfrm>
            <a:off x="8049778" y="5051847"/>
            <a:ext cx="1358283" cy="3602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875997-4C35-4AFC-A3F5-D9A2A83419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58" t="62654" r="60752" b="23754"/>
          <a:stretch/>
        </p:blipFill>
        <p:spPr>
          <a:xfrm>
            <a:off x="2140188" y="2499411"/>
            <a:ext cx="3497802" cy="9321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E91EDA-0CB2-4EBF-8E91-1509522100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38" t="27706" r="64903" b="57243"/>
          <a:stretch/>
        </p:blipFill>
        <p:spPr>
          <a:xfrm>
            <a:off x="2104722" y="3939090"/>
            <a:ext cx="3213717" cy="10322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951012-16B1-43A2-91CB-E11C2C0556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49" t="60453" r="67232" b="24495"/>
          <a:stretch/>
        </p:blipFill>
        <p:spPr>
          <a:xfrm>
            <a:off x="2294202" y="5480980"/>
            <a:ext cx="2672178" cy="1032277"/>
          </a:xfrm>
          <a:prstGeom prst="rect">
            <a:avLst/>
          </a:prstGeom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40220FE6-6029-44B2-8C2B-ACAF56706B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3" t="14735" r="39268" b="53679"/>
          <a:stretch/>
        </p:blipFill>
        <p:spPr>
          <a:xfrm>
            <a:off x="7451673" y="2334881"/>
            <a:ext cx="2903463" cy="1176819"/>
          </a:xfrm>
          <a:prstGeom prst="rect">
            <a:avLst/>
          </a:prstGeom>
        </p:spPr>
      </p:pic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245409A2-CDF7-4E2E-9648-A5667ECF98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9" t="58252" r="33895" b="11974"/>
          <a:stretch/>
        </p:blipFill>
        <p:spPr>
          <a:xfrm>
            <a:off x="7475190" y="3768099"/>
            <a:ext cx="3213717" cy="1119932"/>
          </a:xfrm>
          <a:prstGeom prst="rect">
            <a:avLst/>
          </a:prstGeom>
        </p:spPr>
      </p:pic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B726F7FA-52A3-4219-9C22-A961A142CF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0" t="5696" r="15064" b="56332"/>
          <a:stretch/>
        </p:blipFill>
        <p:spPr>
          <a:xfrm>
            <a:off x="7550321" y="5422488"/>
            <a:ext cx="2931606" cy="11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8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957553" y="2067351"/>
            <a:ext cx="10625180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Computing is an area of computing focused on developing computer technologies governed by the laws of 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Mechanics*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to store data and perform computations.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 Quantum Computer employs ‘Qubits’.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 Quantum Computation consists of a sequence of operations performed on Quantum States.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The operations and states can be represented by matrices and vectors, respectively, and are required by the underlying physics (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Mechanics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) to follow the rules of 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Algebra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       *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It is a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branch of 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physics dealing with the </a:t>
            </a:r>
            <a:r>
              <a:rPr 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behaviour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of matter and light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at a 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subatomic level that are subject to the uncertainty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       principle.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1139472" y="867058"/>
            <a:ext cx="5130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Computing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3D480F23-635D-457B-BF13-B4EDCD575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49"/>
          <a:stretch/>
        </p:blipFill>
        <p:spPr>
          <a:xfrm>
            <a:off x="335371" y="289492"/>
            <a:ext cx="6968971" cy="1545667"/>
          </a:xfrm>
          <a:prstGeom prst="rect">
            <a:avLst/>
          </a:prstGeom>
        </p:spPr>
      </p:pic>
      <p:pic>
        <p:nvPicPr>
          <p:cNvPr id="15" name="Picture 14" descr="A close up of a clock&#10;&#10;Description automatically generated">
            <a:extLst>
              <a:ext uri="{FF2B5EF4-FFF2-40B4-BE49-F238E27FC236}">
                <a16:creationId xmlns:a16="http://schemas.microsoft.com/office/drawing/2014/main" id="{91E4ACCC-64CB-4934-A6C0-F3BBDD54EF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6" t="22525" r="34976" b="37690"/>
          <a:stretch/>
        </p:blipFill>
        <p:spPr>
          <a:xfrm>
            <a:off x="1473692" y="1810705"/>
            <a:ext cx="3151574" cy="66064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95F4F5FA-51B9-4029-BE5A-510E06057E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8" r="5412" b="16650"/>
          <a:stretch/>
        </p:blipFill>
        <p:spPr>
          <a:xfrm>
            <a:off x="335371" y="2446891"/>
            <a:ext cx="5903650" cy="863943"/>
          </a:xfrm>
          <a:prstGeom prst="rect">
            <a:avLst/>
          </a:prstGeom>
        </p:spPr>
      </p:pic>
      <p:pic>
        <p:nvPicPr>
          <p:cNvPr id="19" name="Picture 1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64A64F3-D76F-483A-BE61-385DDA1F1B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" t="39036" r="40413" b="16707"/>
          <a:stretch/>
        </p:blipFill>
        <p:spPr>
          <a:xfrm rot="338832">
            <a:off x="3959441" y="3342911"/>
            <a:ext cx="4019238" cy="3035210"/>
          </a:xfrm>
          <a:prstGeom prst="rect">
            <a:avLst/>
          </a:prstGeom>
        </p:spPr>
      </p:pic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663D030-C1B7-4791-A415-9708A69D39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57" b="61994"/>
          <a:stretch/>
        </p:blipFill>
        <p:spPr>
          <a:xfrm rot="239745">
            <a:off x="632662" y="3502637"/>
            <a:ext cx="4081382" cy="2606441"/>
          </a:xfrm>
          <a:prstGeom prst="rect">
            <a:avLst/>
          </a:prstGeom>
        </p:spPr>
      </p:pic>
      <p:pic>
        <p:nvPicPr>
          <p:cNvPr id="23" name="Picture 2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EC33128-2000-4B3D-AEF7-F9BDC25DC0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13" t="54045" b="9322"/>
          <a:stretch/>
        </p:blipFill>
        <p:spPr>
          <a:xfrm rot="182733">
            <a:off x="8276948" y="3500633"/>
            <a:ext cx="2763301" cy="25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86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596530" y="745346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Bloch Sphere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45F81-BDCC-446D-96B4-EA390921645B}"/>
              </a:ext>
            </a:extLst>
          </p:cNvPr>
          <p:cNvSpPr/>
          <p:nvPr/>
        </p:nvSpPr>
        <p:spPr>
          <a:xfrm>
            <a:off x="1185075" y="1919030"/>
            <a:ext cx="94267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mechanics and computing, the Bloch sphere is a geometrical representation of the pure state space of a two-level quantum mechanical system (qubit), named after the physicist Felix Bloch.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1026" name="Picture 2" descr="Bloch sphere - Wikipedia">
            <a:extLst>
              <a:ext uri="{FF2B5EF4-FFF2-40B4-BE49-F238E27FC236}">
                <a16:creationId xmlns:a16="http://schemas.microsoft.com/office/drawing/2014/main" id="{7C94535E-400D-4B7E-A05F-B807A3DB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496" y="2934693"/>
            <a:ext cx="3225007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367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88272" y="745205"/>
            <a:ext cx="897532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Rotation Operators on Bloch Sphere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80062-9532-4A0A-8259-16F6F7258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3" t="34914" r="23690" b="22402"/>
          <a:stretch/>
        </p:blipFill>
        <p:spPr>
          <a:xfrm>
            <a:off x="1340435" y="3185511"/>
            <a:ext cx="6613864" cy="2927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045F81-BDCC-446D-96B4-EA390921645B}"/>
              </a:ext>
            </a:extLst>
          </p:cNvPr>
          <p:cNvSpPr/>
          <p:nvPr/>
        </p:nvSpPr>
        <p:spPr>
          <a:xfrm>
            <a:off x="1185075" y="1919030"/>
            <a:ext cx="94267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When the Pauli X, Y and Z matrices are exponentiated, they give rise to the rotation operators, which rotate the Bloch vector of the Quantum State about the ˆx, ˆy and ˆz axes, by a given angle θ: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29637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EEFDE855-AA18-47D1-BF69-1009FBA01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0" r="10946" b="41749"/>
          <a:stretch/>
        </p:blipFill>
        <p:spPr bwMode="auto">
          <a:xfrm>
            <a:off x="497149" y="577050"/>
            <a:ext cx="6586691" cy="126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preview">
            <a:extLst>
              <a:ext uri="{FF2B5EF4-FFF2-40B4-BE49-F238E27FC236}">
                <a16:creationId xmlns:a16="http://schemas.microsoft.com/office/drawing/2014/main" id="{4FAF0F6C-6BFC-4C9C-9437-873EFB10C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" b="18317"/>
          <a:stretch/>
        </p:blipFill>
        <p:spPr bwMode="auto">
          <a:xfrm>
            <a:off x="497149" y="1957662"/>
            <a:ext cx="6036816" cy="449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preview">
            <a:extLst>
              <a:ext uri="{FF2B5EF4-FFF2-40B4-BE49-F238E27FC236}">
                <a16:creationId xmlns:a16="http://schemas.microsoft.com/office/drawing/2014/main" id="{9FF11854-B467-4382-8A72-571A74D8A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7" b="44942"/>
          <a:stretch/>
        </p:blipFill>
        <p:spPr bwMode="auto">
          <a:xfrm>
            <a:off x="6533964" y="1284786"/>
            <a:ext cx="4997821" cy="252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preview">
            <a:extLst>
              <a:ext uri="{FF2B5EF4-FFF2-40B4-BE49-F238E27FC236}">
                <a16:creationId xmlns:a16="http://schemas.microsoft.com/office/drawing/2014/main" id="{DABDC7DD-FA24-4797-93DE-D84BF9D3E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34" r="15984" b="25991"/>
          <a:stretch/>
        </p:blipFill>
        <p:spPr bwMode="auto">
          <a:xfrm>
            <a:off x="6769103" y="3915052"/>
            <a:ext cx="4762682" cy="8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preview">
            <a:extLst>
              <a:ext uri="{FF2B5EF4-FFF2-40B4-BE49-F238E27FC236}">
                <a16:creationId xmlns:a16="http://schemas.microsoft.com/office/drawing/2014/main" id="{7DB9614C-40DE-441C-90BE-1E9CF632F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73788" r="52007" b="21165"/>
          <a:stretch/>
        </p:blipFill>
        <p:spPr bwMode="auto">
          <a:xfrm>
            <a:off x="9265853" y="4731800"/>
            <a:ext cx="393052" cy="2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preview">
            <a:extLst>
              <a:ext uri="{FF2B5EF4-FFF2-40B4-BE49-F238E27FC236}">
                <a16:creationId xmlns:a16="http://schemas.microsoft.com/office/drawing/2014/main" id="{A13E11E1-CD68-4F04-A287-B36F6B0DA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9" t="8525" r="5416" b="24498"/>
          <a:stretch/>
        </p:blipFill>
        <p:spPr bwMode="auto">
          <a:xfrm>
            <a:off x="6086762" y="5296408"/>
            <a:ext cx="5761067" cy="8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">
            <a:extLst>
              <a:ext uri="{FF2B5EF4-FFF2-40B4-BE49-F238E27FC236}">
                <a16:creationId xmlns:a16="http://schemas.microsoft.com/office/drawing/2014/main" id="{BCBCE8C5-7DD4-4FAA-9448-D4A38958B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1" t="17687" r="14805" b="56573"/>
          <a:stretch/>
        </p:blipFill>
        <p:spPr bwMode="auto">
          <a:xfrm>
            <a:off x="7924218" y="6113962"/>
            <a:ext cx="3218441" cy="4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78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806464" y="892613"/>
            <a:ext cx="61504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Quantum Entanglement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115456" y="2373038"/>
            <a:ext cx="9188957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term ‘Entanglement’ means that the two members of a pair exist in a single quantum state.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Changing the state of one of the qubits will instantaneously change the state of the other one in a predictable fashion.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This property is used as a resource in Quantum Computing such as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Super dense coding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Quantum Teleportation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Error Correction</a:t>
            </a:r>
          </a:p>
        </p:txBody>
      </p:sp>
    </p:spTree>
    <p:extLst>
      <p:ext uri="{BB962C8B-B14F-4D97-AF65-F5344CB8AC3E}">
        <p14:creationId xmlns:p14="http://schemas.microsoft.com/office/powerpoint/2010/main" val="3230511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CDCBCA2-9633-4B11-80DF-11FCA7A25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48"/>
          <a:stretch/>
        </p:blipFill>
        <p:spPr bwMode="auto">
          <a:xfrm>
            <a:off x="2476593" y="1340458"/>
            <a:ext cx="6846994" cy="10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FB96C4E3-6FB5-4804-AA65-4250457B3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7" b="10732"/>
          <a:stretch/>
        </p:blipFill>
        <p:spPr bwMode="auto">
          <a:xfrm>
            <a:off x="2476593" y="2328812"/>
            <a:ext cx="6846994" cy="4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EFCFD3-1856-4382-8107-14BEB8313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38" t="58525" r="50493" b="38566"/>
          <a:stretch/>
        </p:blipFill>
        <p:spPr>
          <a:xfrm>
            <a:off x="7673475" y="494287"/>
            <a:ext cx="4056128" cy="199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390D2C-2162-4872-AC85-CEAE98509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01" t="61914" r="42143" b="32451"/>
          <a:stretch/>
        </p:blipFill>
        <p:spPr>
          <a:xfrm>
            <a:off x="462397" y="778994"/>
            <a:ext cx="2055045" cy="386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FBF76-D546-4672-B8B1-4FA623FC4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63" t="54139" r="18422" b="41480"/>
          <a:stretch/>
        </p:blipFill>
        <p:spPr>
          <a:xfrm>
            <a:off x="462397" y="395948"/>
            <a:ext cx="7390132" cy="30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18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40D6A3-FC41-4DA7-8189-892567C080F8}"/>
              </a:ext>
            </a:extLst>
          </p:cNvPr>
          <p:cNvSpPr/>
          <p:nvPr/>
        </p:nvSpPr>
        <p:spPr>
          <a:xfrm>
            <a:off x="-1726136" y="1037991"/>
            <a:ext cx="9236363" cy="78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096E6-B475-4F73-994A-A09BFA874129}"/>
              </a:ext>
            </a:extLst>
          </p:cNvPr>
          <p:cNvSpPr txBox="1"/>
          <p:nvPr/>
        </p:nvSpPr>
        <p:spPr>
          <a:xfrm>
            <a:off x="1091526" y="2594724"/>
            <a:ext cx="1031490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‘Wave functions </a:t>
            </a:r>
            <a:r>
              <a:rPr lang="en-US" sz="20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live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in the Hilbert Space.’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which contains the "wavefunctions" that stand for the possible states of the system.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Absolute value of each wave function is interpreted as being a probability distribution function.</a:t>
            </a:r>
          </a:p>
          <a:p>
            <a:endParaRPr lang="en-US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81944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112843" y="892368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4404242" y="2115450"/>
            <a:ext cx="7081301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Mathematical Concept of Hilbert Space has been named after David Hilbert.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is an abstract vector space with inner product defined in it, that allow the length and angle to be measured.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must be complete.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It is an Infinite Dimensional Inner Product Space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Hilbert Space H of d = 3 is referred to as a Qutrit, d = 4 is sometimes called a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Ququart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, and the generic term for any d &gt; 2 is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Qudit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2BDDD-661F-4497-AAAA-8104DECA0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80" t="47347" r="47194" b="21089"/>
          <a:stretch/>
        </p:blipFill>
        <p:spPr>
          <a:xfrm>
            <a:off x="971333" y="2607061"/>
            <a:ext cx="2717685" cy="25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65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838986" y="920157"/>
            <a:ext cx="58069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Unitary Transformation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C6C854-BEC4-422C-9F99-B90D2F5CA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0" t="31615" r="25232" b="45977"/>
          <a:stretch/>
        </p:blipFill>
        <p:spPr>
          <a:xfrm>
            <a:off x="886467" y="2233689"/>
            <a:ext cx="5429492" cy="1317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334656-F076-4749-8B9B-ADF93F6D6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0" t="54023" r="25232" b="30447"/>
          <a:stretch/>
        </p:blipFill>
        <p:spPr>
          <a:xfrm>
            <a:off x="886467" y="4559229"/>
            <a:ext cx="5646308" cy="94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7CA034-296A-4B29-91BD-3B4C86D5C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0" t="69724" r="33123" b="7079"/>
          <a:stretch/>
        </p:blipFill>
        <p:spPr>
          <a:xfrm>
            <a:off x="6420002" y="3111111"/>
            <a:ext cx="4890796" cy="144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69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318117" y="859711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Observables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569167" y="1860251"/>
            <a:ext cx="10963470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system ‘Observable’ is a measurable operator, where the property of the system state can be determined by some sequence of physical operations.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Mechanics, each ‘Dimensional Variable’ – Position, Translational Momentum, Orbital Angular Momentum, Energy, Spin, etc. is associated with a Hermitian Operator that acts on the state of the quantum system, whose Eigenvalues correspond to the possible values of the dynamical variable.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Let       be an Eigenvector of the Observable ‘A’ with Eigenvalue a, and exists in a D-Dimensional Hilbert Space, then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equation states that if a measurement of the Observable A is made while the system is in        Quantum State, then the observed value of that measurement must return the eigenvalue a with certainty.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124053-8C2F-4A2F-8826-FD569EEC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3" t="43537" r="67092" b="51156"/>
          <a:stretch/>
        </p:blipFill>
        <p:spPr>
          <a:xfrm>
            <a:off x="1847461" y="4618651"/>
            <a:ext cx="2141016" cy="53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53528F-6BB4-42CC-8F9F-47D9FF907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3" t="44933" r="68234" b="51296"/>
          <a:stretch/>
        </p:blipFill>
        <p:spPr>
          <a:xfrm>
            <a:off x="1375342" y="4047730"/>
            <a:ext cx="398107" cy="345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EFC899-0DB5-44E9-854B-C9F89B25E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3" t="44933" r="68234" b="51296"/>
          <a:stretch/>
        </p:blipFill>
        <p:spPr>
          <a:xfrm>
            <a:off x="10382493" y="5239136"/>
            <a:ext cx="398107" cy="34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94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957553" y="1699707"/>
            <a:ext cx="10625180" cy="76020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computers are great for solving optimization problems from figuring out the best way to schedule flights at an airport to determining the best delivery routes for the FedEx truck.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systems are exponentially powerful. A system of 500 particles has 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”Computing power”.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Computers provide a neat shortcut for solving a range of mathematical tasks known as NP-complete problems. 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For example, factorization is an exponential time task for classical computers.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But Shor’s quantum algorithm for factorization is a polynomial time algorithm. It has successfully broken RSA cryptosystem.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1139472" y="867058"/>
            <a:ext cx="5845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Uses of Quantum 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Computing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4268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84316" y="846643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Hermitian Operator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00990" y="2281098"/>
            <a:ext cx="8938727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Self-Adjoint Operator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Hermitian Matrix is a square matrix with complex entries that is equal to its own conjugate transpose.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or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Eigenvalues of Hermitian operators are real.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is important because the eigenvalues correspond to physical properties of a system, which cannot be imaginary or complex.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2740A-C408-4C43-A440-9D7810072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11" t="57989" r="37822" b="34545"/>
          <a:stretch/>
        </p:blipFill>
        <p:spPr>
          <a:xfrm>
            <a:off x="1178561" y="3761412"/>
            <a:ext cx="1541814" cy="755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9638BB-7A06-42E0-904E-B06F17ED8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92" t="62992" r="55952" b="31701"/>
          <a:stretch/>
        </p:blipFill>
        <p:spPr>
          <a:xfrm>
            <a:off x="3115452" y="3761412"/>
            <a:ext cx="1800809" cy="65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4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23730" y="736592"/>
            <a:ext cx="5729871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1st Postulate: State Space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of Quantum Mechanics</a:t>
            </a:r>
          </a:p>
          <a:p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205484"/>
            <a:ext cx="998308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Associated to any isolated system is a Hilbert Space called the state space. The system is completely defined by the state vector, which is a unit vector in the state space.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E76106-89D9-4B1E-B466-30DEF6960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25" t="28866" r="36985" b="31134"/>
          <a:stretch/>
        </p:blipFill>
        <p:spPr>
          <a:xfrm>
            <a:off x="1321054" y="3082564"/>
            <a:ext cx="5126398" cy="310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20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23730" y="714966"/>
            <a:ext cx="5729871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2nd Postulate: Evolution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of Quantum Mechanics</a:t>
            </a:r>
          </a:p>
          <a:p>
            <a:pPr algn="ctr"/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205484"/>
            <a:ext cx="969085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evolution of a closed Quantum System is described by a Unitary Transformation.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746D96-E2C8-473C-89B3-1900B3D5C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71" t="32159" r="36366" b="35395"/>
          <a:stretch/>
        </p:blipFill>
        <p:spPr>
          <a:xfrm>
            <a:off x="1197203" y="2972071"/>
            <a:ext cx="6400801" cy="3077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07244-9D55-454B-8643-9218F7BAA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06" t="66086" r="39613" b="27111"/>
          <a:stretch/>
        </p:blipFill>
        <p:spPr>
          <a:xfrm>
            <a:off x="2287570" y="6103111"/>
            <a:ext cx="3582187" cy="466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051715-6DA1-4C5B-AC87-3D8974AA6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0" t="70467" r="69588" b="27129"/>
          <a:stretch/>
        </p:blipFill>
        <p:spPr>
          <a:xfrm>
            <a:off x="5832189" y="6221691"/>
            <a:ext cx="474482" cy="1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77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-2289193" y="742610"/>
            <a:ext cx="923636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65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38A87-15DD-47C7-93C1-FDE9319905AD}"/>
              </a:ext>
            </a:extLst>
          </p:cNvPr>
          <p:cNvSpPr txBox="1"/>
          <p:nvPr/>
        </p:nvSpPr>
        <p:spPr>
          <a:xfrm>
            <a:off x="914400" y="2196446"/>
            <a:ext cx="923636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Baskerville Old Face" panose="02020602080505020303" pitchFamily="18" charset="0"/>
              </a:rPr>
              <a:t>N. David </a:t>
            </a:r>
            <a:r>
              <a:rPr lang="en-IN" sz="2000" dirty="0" err="1">
                <a:latin typeface="Baskerville Old Face" panose="02020602080505020303" pitchFamily="18" charset="0"/>
              </a:rPr>
              <a:t>Mermin</a:t>
            </a:r>
            <a:r>
              <a:rPr lang="en-IN" sz="2000" dirty="0">
                <a:latin typeface="Baskerville Old Face" panose="02020602080505020303" pitchFamily="18" charset="0"/>
              </a:rPr>
              <a:t>, Cornell University Lecture Notes on Quantum Computation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Baskerville Old Face" panose="02020602080505020303" pitchFamily="18" charset="0"/>
                <a:hlinkClick r:id="rId2"/>
              </a:rPr>
              <a:t>http://www.wikipedia.org</a:t>
            </a: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Baskerville Old Face" panose="02020602080505020303" pitchFamily="18" charset="0"/>
                <a:hlinkClick r:id="rId3"/>
              </a:rPr>
              <a:t>https://www.academia.edu/4425386/A_Brief_Introduction_to_Linear_Algebra_and_Quantum_Mechanics_for_Quantum_Computation</a:t>
            </a: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Baskerville Old Face" panose="02020602080505020303" pitchFamily="18" charset="0"/>
                <a:hlinkClick r:id="rId4"/>
              </a:rPr>
              <a:t>https://cse.iitkgp.ac.in/~goutam/quantumComputing/lect4part.pdf</a:t>
            </a: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Baskerville Old Face" panose="02020602080505020303" pitchFamily="18" charset="0"/>
              </a:rPr>
              <a:t>David J. Griffiths Introduction to Quantum Mechanics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Baskerville Old Face" panose="02020602080505020303" pitchFamily="18" charset="0"/>
                <a:hlinkClick r:id="rId5"/>
              </a:rPr>
              <a:t>https://qudev.phys.ethz.ch/static/content/courses/QSIT08/QSIT08_V03_2page.pdf</a:t>
            </a: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085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358981" y="2505670"/>
            <a:ext cx="92363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E4F54-6D42-43C5-A89F-7E29829E5711}"/>
              </a:ext>
            </a:extLst>
          </p:cNvPr>
          <p:cNvSpPr txBox="1"/>
          <p:nvPr/>
        </p:nvSpPr>
        <p:spPr>
          <a:xfrm>
            <a:off x="2929948" y="4022590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Baskerville Old Face" panose="02020602080505020303" pitchFamily="18" charset="0"/>
              </a:rPr>
              <a:t>A Presentation by – Tanvi </a:t>
            </a:r>
            <a:r>
              <a:rPr lang="en-US" sz="2000" dirty="0" err="1">
                <a:latin typeface="Baskerville Old Face" panose="02020602080505020303" pitchFamily="18" charset="0"/>
              </a:rPr>
              <a:t>Penumudy</a:t>
            </a:r>
            <a:r>
              <a:rPr lang="en-US" sz="2000" dirty="0">
                <a:latin typeface="Baskerville Old Face" panose="02020602080505020303" pitchFamily="18" charset="0"/>
              </a:rPr>
              <a:t> </a:t>
            </a:r>
          </a:p>
          <a:p>
            <a:pPr algn="ctr"/>
            <a:r>
              <a:rPr lang="en-US" sz="2000" dirty="0">
                <a:latin typeface="Baskerville Old Face" panose="02020602080505020303" pitchFamily="18" charset="0"/>
              </a:rPr>
              <a:t>(E18CSE187)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886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221503" y="5174154"/>
            <a:ext cx="10625180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The next few sections of this PPT will answer the question! 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940269" y="4350183"/>
            <a:ext cx="10324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How do Quantum Computers process a lot of information at a faster rate?</a:t>
            </a:r>
            <a:endParaRPr lang="en-IN" sz="2400" dirty="0">
              <a:latin typeface="Avenir Next LT Pro Light" panose="020B03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1009EB-5E73-48FC-AC00-ABD8C0EB32F2}"/>
              </a:ext>
            </a:extLst>
          </p:cNvPr>
          <p:cNvSpPr/>
          <p:nvPr/>
        </p:nvSpPr>
        <p:spPr>
          <a:xfrm>
            <a:off x="1221503" y="1887971"/>
            <a:ext cx="10625180" cy="29238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Faster than light (?) communication.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Highly parallel and eﬃcient Quantum Algorithms.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Cryptography and many more..</a:t>
            </a: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CD108-3FDD-4F5E-B306-0238444DA739}"/>
              </a:ext>
            </a:extLst>
          </p:cNvPr>
          <p:cNvSpPr txBox="1"/>
          <p:nvPr/>
        </p:nvSpPr>
        <p:spPr>
          <a:xfrm>
            <a:off x="940269" y="836124"/>
            <a:ext cx="73527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 LT Pro Light" panose="020B0304020202020204" pitchFamily="34" charset="0"/>
              </a:rPr>
              <a:t>Motivations for Quantum Computation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711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29310" y="535920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Superposition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072515" y="1659651"/>
            <a:ext cx="5175004" cy="62478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classical computation, bits are either represented with 0 or 1.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Computation, these bits are replaced by a superposition of both 0 and 1.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If a quantum system can be in one of k states, it can also be in any linear superposition of those k states.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Two level systems are called Qubits (k=2)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       are called the basis states, the superposition is denoted as a linear combination of these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                                        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1026" name="Picture 2" descr="Grokking Quantum Computing — A Quirky Guide for Curious People | by  Priyabrata Biswas | Towards Data Science">
            <a:extLst>
              <a:ext uri="{FF2B5EF4-FFF2-40B4-BE49-F238E27FC236}">
                <a16:creationId xmlns:a16="http://schemas.microsoft.com/office/drawing/2014/main" id="{FDC1D47A-7A9F-4177-ABA6-E1FC925D0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020" y="2075071"/>
            <a:ext cx="3788228" cy="208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25C80-9A41-41CC-A894-02C7C0A6F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1" t="26802" r="69541" b="66939"/>
          <a:stretch/>
        </p:blipFill>
        <p:spPr>
          <a:xfrm>
            <a:off x="1379954" y="5250302"/>
            <a:ext cx="2369976" cy="429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D331E-B917-49A9-B9F7-B198F591B0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3" t="32465" r="41378" b="59319"/>
          <a:stretch/>
        </p:blipFill>
        <p:spPr>
          <a:xfrm>
            <a:off x="6471660" y="4664309"/>
            <a:ext cx="4170784" cy="5634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28BA38-89DF-424B-988C-558FFC7C28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41" t="41100" r="54157" b="50381"/>
          <a:stretch/>
        </p:blipFill>
        <p:spPr>
          <a:xfrm>
            <a:off x="7260566" y="5364848"/>
            <a:ext cx="1073021" cy="5842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1A56BD-9A41-4EB3-8E8E-83D06DCDCF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92" t="60911" r="50000" b="29421"/>
          <a:stretch/>
        </p:blipFill>
        <p:spPr>
          <a:xfrm>
            <a:off x="8883112" y="5386019"/>
            <a:ext cx="1878563" cy="6630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FE8A18-44EC-45C8-ACB6-AF3C0CE463E5}"/>
              </a:ext>
            </a:extLst>
          </p:cNvPr>
          <p:cNvSpPr txBox="1"/>
          <p:nvPr/>
        </p:nvSpPr>
        <p:spPr>
          <a:xfrm>
            <a:off x="6471660" y="5411906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where,                   and </a:t>
            </a:r>
          </a:p>
        </p:txBody>
      </p:sp>
    </p:spTree>
    <p:extLst>
      <p:ext uri="{BB962C8B-B14F-4D97-AF65-F5344CB8AC3E}">
        <p14:creationId xmlns:p14="http://schemas.microsoft.com/office/powerpoint/2010/main" val="331041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3FDEBE-D319-42A3-9F8C-AC364C4A5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0" t="41886" r="40606" b="12592"/>
          <a:stretch/>
        </p:blipFill>
        <p:spPr>
          <a:xfrm>
            <a:off x="618323" y="2457130"/>
            <a:ext cx="2820828" cy="23029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667535" y="773102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</a:t>
            </a:r>
            <a:endParaRPr lang="en-US" sz="48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D811E-6A06-4070-B33D-F38FF52BCF56}"/>
              </a:ext>
            </a:extLst>
          </p:cNvPr>
          <p:cNvSpPr/>
          <p:nvPr/>
        </p:nvSpPr>
        <p:spPr>
          <a:xfrm>
            <a:off x="3314459" y="1549927"/>
            <a:ext cx="8379250" cy="59400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Computing, 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Quantum Bit or a ‘Qubit’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is a building block or a basic unit of Quantum Information.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We have various physical interpretations of a Qubit in Quantum Mechanics.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 are represented as      and      or their linear combination.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 have been created in the laboratory using photons, ions and certain sorts of atomic nuclei.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Hydrogen atom could be interpreted as a Qubit. An electron in its ground state, could be represented as      and in its first energy state as     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electron dwells in some linear superposition of these two energy levels. But during measurement, it can only be found in one of these energy states.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366EB1-12FB-49A1-AD00-CF7867B7C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4" t="42637" r="67138" b="52804"/>
          <a:stretch/>
        </p:blipFill>
        <p:spPr>
          <a:xfrm>
            <a:off x="6745015" y="4953652"/>
            <a:ext cx="323274" cy="285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4FC5FD-9C0C-436A-ABE3-C1AB1E5CFE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39" t="42559" r="35909" b="52054"/>
          <a:stretch/>
        </p:blipFill>
        <p:spPr>
          <a:xfrm>
            <a:off x="9982035" y="4944789"/>
            <a:ext cx="269445" cy="3079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F6A3B0-47BC-4DF4-937E-B8251D600579}"/>
              </a:ext>
            </a:extLst>
          </p:cNvPr>
          <p:cNvSpPr txBox="1"/>
          <p:nvPr/>
        </p:nvSpPr>
        <p:spPr>
          <a:xfrm>
            <a:off x="1100604" y="4760123"/>
            <a:ext cx="643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Hydrogen Atom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EBF27-E8F9-4775-A197-E11EF18A9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4" t="42637" r="67138" b="52804"/>
          <a:stretch/>
        </p:blipFill>
        <p:spPr>
          <a:xfrm>
            <a:off x="6319501" y="3135062"/>
            <a:ext cx="323274" cy="285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FEBF82-9638-48A0-928B-E025C0CFEE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39" t="42559" r="35909" b="52054"/>
          <a:stretch/>
        </p:blipFill>
        <p:spPr>
          <a:xfrm>
            <a:off x="7150245" y="3135062"/>
            <a:ext cx="269445" cy="3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0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68000" y="810455"/>
            <a:ext cx="76386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Physical Interpretation of Qubits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304F8-0C5F-4887-B0B3-4009BA2A3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82" t="42794" r="47803" b="23401"/>
          <a:stretch/>
        </p:blipFill>
        <p:spPr>
          <a:xfrm>
            <a:off x="1571946" y="1869126"/>
            <a:ext cx="2623128" cy="2318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33F4CD-0313-4632-A559-3EA13F67C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48" t="47408" r="47348" b="21078"/>
          <a:stretch/>
        </p:blipFill>
        <p:spPr>
          <a:xfrm>
            <a:off x="7691037" y="4024746"/>
            <a:ext cx="2780146" cy="21613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4615820" y="2615289"/>
            <a:ext cx="615043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Photon Polarization: The orientation of electrical field oscillation is either horizontal or vertical.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C46057-C6B6-49E2-A5F7-021D34ECA48B}"/>
              </a:ext>
            </a:extLst>
          </p:cNvPr>
          <p:cNvSpPr/>
          <p:nvPr/>
        </p:nvSpPr>
        <p:spPr>
          <a:xfrm>
            <a:off x="1571946" y="4905345"/>
            <a:ext cx="611909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Electron Spin: The electron spin is either up or down.</a:t>
            </a:r>
          </a:p>
        </p:txBody>
      </p:sp>
    </p:spTree>
    <p:extLst>
      <p:ext uri="{BB962C8B-B14F-4D97-AF65-F5344CB8AC3E}">
        <p14:creationId xmlns:p14="http://schemas.microsoft.com/office/powerpoint/2010/main" val="4059236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57381" y="779660"/>
            <a:ext cx="58953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Representation of Qubits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207602" y="1829519"/>
            <a:ext cx="61504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Matrix Representation of       and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9EF8BB-E743-4C7F-9FFF-B9814CE18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06" t="44175" r="50833" b="42562"/>
          <a:stretch/>
        </p:blipFill>
        <p:spPr>
          <a:xfrm>
            <a:off x="2650836" y="2503524"/>
            <a:ext cx="1958109" cy="909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0738C6-E3FC-4595-B6F4-877864D56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06" t="56098" r="50833" b="28485"/>
          <a:stretch/>
        </p:blipFill>
        <p:spPr>
          <a:xfrm>
            <a:off x="4782516" y="2371725"/>
            <a:ext cx="1958109" cy="1057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22F7B9-3539-47AD-B563-7B803C144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4" t="42637" r="67138" b="52804"/>
          <a:stretch/>
        </p:blipFill>
        <p:spPr>
          <a:xfrm>
            <a:off x="3874653" y="1886988"/>
            <a:ext cx="323274" cy="285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39547-9D43-4C13-969A-B9C7A75D5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39" t="42559" r="35909" b="52054"/>
          <a:stretch/>
        </p:blipFill>
        <p:spPr>
          <a:xfrm>
            <a:off x="4739550" y="1896309"/>
            <a:ext cx="269445" cy="3079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ABCF7A7-B3F4-49FB-80A0-97E8BF0AC0C7}"/>
              </a:ext>
            </a:extLst>
          </p:cNvPr>
          <p:cNvSpPr/>
          <p:nvPr/>
        </p:nvSpPr>
        <p:spPr>
          <a:xfrm>
            <a:off x="1167277" y="3662479"/>
            <a:ext cx="71445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Qubit is Mathematically represented as a Quantum State of the form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FC3BD-A198-42CB-9930-EA37AE8368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03" t="30671" r="43409" b="63494"/>
          <a:stretch/>
        </p:blipFill>
        <p:spPr>
          <a:xfrm>
            <a:off x="1822703" y="3970254"/>
            <a:ext cx="2290619" cy="4001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3D8BE8-F49D-4B89-B265-791FBE5007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87" t="62320" r="37092" b="19728"/>
          <a:stretch/>
        </p:blipFill>
        <p:spPr>
          <a:xfrm>
            <a:off x="2650836" y="5523670"/>
            <a:ext cx="4889241" cy="11665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8C4D46D-BC63-4335-A825-5AE4FC076D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906" t="49768" r="57331" b="37574"/>
          <a:stretch/>
        </p:blipFill>
        <p:spPr>
          <a:xfrm>
            <a:off x="4874272" y="4701107"/>
            <a:ext cx="550294" cy="8225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467EC3-3D39-44CE-8427-1BB25EBEE8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561" t="54005" r="45676" b="37342"/>
          <a:stretch/>
        </p:blipFill>
        <p:spPr>
          <a:xfrm>
            <a:off x="6368698" y="4961338"/>
            <a:ext cx="550293" cy="5623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532E1C3-D254-4042-9CF7-FD7A2C4472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87" t="49768" r="62809" b="37574"/>
          <a:stretch/>
        </p:blipFill>
        <p:spPr>
          <a:xfrm>
            <a:off x="2502226" y="4652248"/>
            <a:ext cx="1918183" cy="8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580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1069</TotalTime>
  <Words>2000</Words>
  <Application>Microsoft Office PowerPoint</Application>
  <PresentationFormat>Widescreen</PresentationFormat>
  <Paragraphs>378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Avenir Next LT Pro Light</vt:lpstr>
      <vt:lpstr>Baskerville Old Face</vt:lpstr>
      <vt:lpstr>Calibri</vt:lpstr>
      <vt:lpstr>Calibri Light</vt:lpstr>
      <vt:lpstr>Courier New</vt:lpstr>
      <vt:lpstr>Wingdings</vt:lpstr>
      <vt:lpstr>Celestial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159</cp:revision>
  <dcterms:created xsi:type="dcterms:W3CDTF">2020-11-06T16:52:28Z</dcterms:created>
  <dcterms:modified xsi:type="dcterms:W3CDTF">2020-11-08T13:41:38Z</dcterms:modified>
</cp:coreProperties>
</file>